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352" r:id="rId3"/>
    <p:sldId id="363" r:id="rId4"/>
    <p:sldId id="611" r:id="rId5"/>
    <p:sldId id="392" r:id="rId6"/>
    <p:sldId id="364" r:id="rId7"/>
    <p:sldId id="592" r:id="rId8"/>
    <p:sldId id="613" r:id="rId9"/>
    <p:sldId id="558" r:id="rId10"/>
    <p:sldId id="606" r:id="rId11"/>
    <p:sldId id="365" r:id="rId12"/>
    <p:sldId id="583" r:id="rId13"/>
    <p:sldId id="607" r:id="rId14"/>
    <p:sldId id="608" r:id="rId15"/>
    <p:sldId id="559" r:id="rId16"/>
    <p:sldId id="568" r:id="rId17"/>
    <p:sldId id="612" r:id="rId18"/>
    <p:sldId id="609" r:id="rId19"/>
    <p:sldId id="258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lx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68133" autoAdjust="0"/>
  </p:normalViewPr>
  <p:slideViewPr>
    <p:cSldViewPr snapToGrid="0">
      <p:cViewPr varScale="1">
        <p:scale>
          <a:sx n="130" d="100"/>
          <a:sy n="130" d="100"/>
        </p:scale>
        <p:origin x="111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4A977-DCA7-4669-8B00-6C141106432B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031A7-4900-4265-AAA0-E0930032C1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17"/>
            <a:ext cx="9144000" cy="51467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4042"/>
            <a:ext cx="350550" cy="7333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33BA-5C1F-41E2-89CC-9A0981093C74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B33BA-5C1F-41E2-89CC-9A0981093C74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86534-C23B-4D28-849F-14E4D220163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26376"/>
            <a:ext cx="281964" cy="7209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" y="0"/>
            <a:ext cx="9223375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99" y="17756"/>
            <a:ext cx="179353" cy="74572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93728" y="5016952"/>
            <a:ext cx="456312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Reporter: </a:t>
            </a:r>
            <a:r>
              <a:rPr lang="en-US" sz="2000" b="1" dirty="0" err="1"/>
              <a:t>Qiang</a:t>
            </a:r>
            <a:r>
              <a:rPr lang="en-US" sz="2000" b="1" dirty="0"/>
              <a:t> </a:t>
            </a:r>
            <a:r>
              <a:rPr lang="en-US" sz="2000" b="1" dirty="0" err="1"/>
              <a:t>Wang,Chenghang</a:t>
            </a:r>
            <a:r>
              <a:rPr lang="en-US" sz="2000" b="1" dirty="0"/>
              <a:t> Hu</a:t>
            </a:r>
            <a:endParaRPr lang="en-US" altLang="zh-CN" sz="2000" b="1" dirty="0">
              <a:solidFill>
                <a:srgbClr val="C00000"/>
              </a:solidFill>
            </a:endParaRPr>
          </a:p>
          <a:p>
            <a:pPr algn="ctr"/>
            <a:endParaRPr lang="en-US" altLang="zh-CN" sz="2000" dirty="0">
              <a:solidFill>
                <a:srgbClr val="0070C0"/>
              </a:solidFill>
            </a:endParaRPr>
          </a:p>
          <a:p>
            <a:pPr algn="ctr"/>
            <a:r>
              <a:rPr lang="zh-CN" altLang="en-US" sz="2000" dirty="0"/>
              <a:t>计算机科学与工程学院</a:t>
            </a:r>
            <a:endParaRPr lang="en-US" altLang="zh-CN" sz="2000" dirty="0"/>
          </a:p>
        </p:txBody>
      </p:sp>
      <p:sp>
        <p:nvSpPr>
          <p:cNvPr id="8" name="文本框 7"/>
          <p:cNvSpPr txBox="1"/>
          <p:nvPr/>
        </p:nvSpPr>
        <p:spPr>
          <a:xfrm>
            <a:off x="-300456" y="1417946"/>
            <a:ext cx="9838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ym typeface="+mn-ea"/>
              </a:rPr>
              <a:t>Improving Named Entity Recognition by </a:t>
            </a:r>
          </a:p>
          <a:p>
            <a:pPr algn="ctr"/>
            <a:r>
              <a:rPr lang="en-US" altLang="zh-CN" sz="3600" b="1" dirty="0">
                <a:sym typeface="+mn-ea"/>
              </a:rPr>
              <a:t>External Context Retrieving and Cooperative</a:t>
            </a:r>
          </a:p>
          <a:p>
            <a:pPr algn="ctr"/>
            <a:r>
              <a:rPr lang="en-US" altLang="zh-CN" sz="3600" b="1" dirty="0">
                <a:sym typeface="+mn-ea"/>
              </a:rPr>
              <a:t>Learning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6378" y="3172272"/>
            <a:ext cx="9122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2021,</a:t>
            </a:r>
            <a:r>
              <a:rPr lang="en-US" altLang="zh-CN" sz="2000" b="1" dirty="0"/>
              <a:t>ACL</a:t>
            </a:r>
          </a:p>
          <a:p>
            <a:pPr algn="ctr"/>
            <a:r>
              <a:rPr lang="en-US" sz="2000" b="1" dirty="0" err="1"/>
              <a:t>Xinyu</a:t>
            </a:r>
            <a:r>
              <a:rPr lang="en-US" sz="2000" b="1" dirty="0"/>
              <a:t> </a:t>
            </a:r>
            <a:r>
              <a:rPr lang="en-US" sz="2000" b="1" dirty="0" err="1"/>
              <a:t>Wang,Yong</a:t>
            </a:r>
            <a:r>
              <a:rPr lang="en-US" sz="2000" b="1" dirty="0"/>
              <a:t> </a:t>
            </a:r>
            <a:r>
              <a:rPr lang="en-US" sz="2000" b="1" dirty="0" err="1"/>
              <a:t>Jiang,Nguyen</a:t>
            </a:r>
            <a:r>
              <a:rPr lang="en-US" sz="2000" b="1" dirty="0"/>
              <a:t> </a:t>
            </a:r>
            <a:r>
              <a:rPr lang="en-US" sz="2000" b="1" dirty="0" err="1"/>
              <a:t>Bach,Tao</a:t>
            </a:r>
            <a:r>
              <a:rPr lang="en-US" sz="2000" b="1" dirty="0"/>
              <a:t> Wang,</a:t>
            </a:r>
          </a:p>
          <a:p>
            <a:pPr algn="ctr"/>
            <a:r>
              <a:rPr lang="en-US" sz="2000" b="1" dirty="0" err="1"/>
              <a:t>Zhongqiang</a:t>
            </a:r>
            <a:r>
              <a:rPr lang="en-US" sz="2000" b="1" dirty="0"/>
              <a:t> </a:t>
            </a:r>
            <a:r>
              <a:rPr lang="en-US" sz="2000" b="1" dirty="0" err="1"/>
              <a:t>Huang,Fei</a:t>
            </a:r>
            <a:r>
              <a:rPr lang="en-US" sz="2000" b="1" dirty="0"/>
              <a:t> </a:t>
            </a:r>
            <a:r>
              <a:rPr lang="en-US" sz="2000" b="1" dirty="0" err="1"/>
              <a:t>Huang,Kewei</a:t>
            </a:r>
            <a:r>
              <a:rPr lang="en-US" sz="2000" b="1" dirty="0"/>
              <a:t> Tu</a:t>
            </a:r>
          </a:p>
          <a:p>
            <a:pPr algn="ctr"/>
            <a:endParaRPr lang="en-US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80415" y="127000"/>
            <a:ext cx="5018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Method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75207" y="126594"/>
            <a:ext cx="605224" cy="521970"/>
            <a:chOff x="4365646" y="1521907"/>
            <a:chExt cx="438463" cy="521970"/>
          </a:xfrm>
          <a:solidFill>
            <a:srgbClr val="A40000"/>
          </a:solidFill>
        </p:grpSpPr>
        <p:sp>
          <p:nvSpPr>
            <p:cNvPr id="16" name="圆角矩形 31"/>
            <p:cNvSpPr/>
            <p:nvPr/>
          </p:nvSpPr>
          <p:spPr>
            <a:xfrm>
              <a:off x="4397265" y="1522520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365646" y="1521907"/>
              <a:ext cx="438463" cy="5219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80645" y="918845"/>
            <a:ext cx="38512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</a:rPr>
              <a:t>Cooperative Learning: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71EF1E3-21F9-41C5-8290-AD65AF72F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03963"/>
            <a:ext cx="2933122" cy="35320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1271A5C-6595-4795-BDC1-8131C498B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581" y="1931803"/>
            <a:ext cx="2933122" cy="68647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628A534-434E-476E-8A40-C022F23BC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81" y="3282591"/>
            <a:ext cx="3762740" cy="191426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37FFF465-F205-4C7D-9869-6ED8ED8582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8555" y="5196852"/>
            <a:ext cx="3641509" cy="68234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AC864B5-D1CD-4DC7-9B2C-E374B6220E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649" y="1757166"/>
            <a:ext cx="3691988" cy="330823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54C200D-54D7-43EC-B2C5-8C2C172495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716475"/>
            <a:ext cx="3581899" cy="6001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95065" y="2797175"/>
            <a:ext cx="5448935" cy="760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zh-CN" altLang="en-US" sz="4350" b="1" dirty="0">
                <a:sym typeface="+mn-ea"/>
              </a:rPr>
              <a:t>Experiment</a:t>
            </a:r>
          </a:p>
        </p:txBody>
      </p:sp>
      <p:sp>
        <p:nvSpPr>
          <p:cNvPr id="6" name="任意多边形 9"/>
          <p:cNvSpPr/>
          <p:nvPr/>
        </p:nvSpPr>
        <p:spPr>
          <a:xfrm>
            <a:off x="1931864" y="2227324"/>
            <a:ext cx="1678388" cy="1900238"/>
          </a:xfrm>
          <a:custGeom>
            <a:avLst/>
            <a:gdLst>
              <a:gd name="connsiteX0" fmla="*/ 0 w 2237850"/>
              <a:gd name="connsiteY0" fmla="*/ 0 h 2533650"/>
              <a:gd name="connsiteX1" fmla="*/ 2237850 w 2237850"/>
              <a:gd name="connsiteY1" fmla="*/ 0 h 2533650"/>
              <a:gd name="connsiteX2" fmla="*/ 2237850 w 2237850"/>
              <a:gd name="connsiteY2" fmla="*/ 666749 h 2533650"/>
              <a:gd name="connsiteX3" fmla="*/ 2148627 w 2237850"/>
              <a:gd name="connsiteY3" fmla="*/ 666749 h 2533650"/>
              <a:gd name="connsiteX4" fmla="*/ 2148627 w 2237850"/>
              <a:gd name="connsiteY4" fmla="*/ 89223 h 2533650"/>
              <a:gd name="connsiteX5" fmla="*/ 89223 w 2237850"/>
              <a:gd name="connsiteY5" fmla="*/ 89223 h 2533650"/>
              <a:gd name="connsiteX6" fmla="*/ 89223 w 2237850"/>
              <a:gd name="connsiteY6" fmla="*/ 2444427 h 2533650"/>
              <a:gd name="connsiteX7" fmla="*/ 2148627 w 2237850"/>
              <a:gd name="connsiteY7" fmla="*/ 2444427 h 2533650"/>
              <a:gd name="connsiteX8" fmla="*/ 2148627 w 2237850"/>
              <a:gd name="connsiteY8" fmla="*/ 1981136 h 2533650"/>
              <a:gd name="connsiteX9" fmla="*/ 2237850 w 2237850"/>
              <a:gd name="connsiteY9" fmla="*/ 1981136 h 2533650"/>
              <a:gd name="connsiteX10" fmla="*/ 2237850 w 2237850"/>
              <a:gd name="connsiteY10" fmla="*/ 2533650 h 2533650"/>
              <a:gd name="connsiteX11" fmla="*/ 0 w 2237850"/>
              <a:gd name="connsiteY11" fmla="*/ 2533650 h 2533650"/>
              <a:gd name="connsiteX12" fmla="*/ 0 w 2237850"/>
              <a:gd name="connsiteY12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7850" h="2533650">
                <a:moveTo>
                  <a:pt x="0" y="0"/>
                </a:moveTo>
                <a:lnTo>
                  <a:pt x="2237850" y="0"/>
                </a:lnTo>
                <a:lnTo>
                  <a:pt x="2237850" y="666749"/>
                </a:lnTo>
                <a:lnTo>
                  <a:pt x="2148627" y="666749"/>
                </a:lnTo>
                <a:lnTo>
                  <a:pt x="2148627" y="89223"/>
                </a:lnTo>
                <a:lnTo>
                  <a:pt x="89223" y="89223"/>
                </a:lnTo>
                <a:lnTo>
                  <a:pt x="89223" y="2444427"/>
                </a:lnTo>
                <a:lnTo>
                  <a:pt x="2148627" y="2444427"/>
                </a:lnTo>
                <a:lnTo>
                  <a:pt x="2148627" y="1981136"/>
                </a:lnTo>
                <a:lnTo>
                  <a:pt x="2237850" y="1981136"/>
                </a:lnTo>
                <a:lnTo>
                  <a:pt x="2237850" y="2533650"/>
                </a:lnTo>
                <a:lnTo>
                  <a:pt x="0" y="2533650"/>
                </a:lnTo>
                <a:lnTo>
                  <a:pt x="0" y="0"/>
                </a:lnTo>
                <a:close/>
              </a:path>
            </a:pathLst>
          </a:cu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60489" y="2199553"/>
            <a:ext cx="935438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450" dirty="0">
                <a:solidFill>
                  <a:srgbClr val="A40000"/>
                </a:solidFill>
                <a:latin typeface="Impact" panose="020B0806030902050204" pitchFamily="34" charset="0"/>
              </a:rPr>
              <a:t>3</a:t>
            </a:r>
            <a:endParaRPr lang="zh-CN" altLang="en-US" sz="12450" dirty="0">
              <a:solidFill>
                <a:srgbClr val="A40000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80415" y="127000"/>
            <a:ext cx="4585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sym typeface="+mn-ea"/>
              </a:rPr>
              <a:t>Experiment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75207" y="126594"/>
            <a:ext cx="605224" cy="521970"/>
            <a:chOff x="4365646" y="1521907"/>
            <a:chExt cx="438463" cy="521970"/>
          </a:xfrm>
          <a:solidFill>
            <a:srgbClr val="A40000"/>
          </a:solidFill>
        </p:grpSpPr>
        <p:sp>
          <p:nvSpPr>
            <p:cNvPr id="16" name="圆角矩形 31"/>
            <p:cNvSpPr/>
            <p:nvPr/>
          </p:nvSpPr>
          <p:spPr>
            <a:xfrm>
              <a:off x="4397265" y="1522520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365646" y="1521907"/>
              <a:ext cx="438463" cy="5219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3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0" y="858390"/>
            <a:ext cx="48101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 typeface="Wingdings" panose="05000000000000000000" pitchFamily="2" charset="2"/>
            </a:pPr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</a:rPr>
              <a:t>The statistics of the datasets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4B0F3EF-989D-4A0D-AD71-BD67E1FB4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15" y="2326558"/>
            <a:ext cx="7782366" cy="22048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80415" y="127000"/>
            <a:ext cx="5018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Experiment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75207" y="126594"/>
            <a:ext cx="605224" cy="521970"/>
            <a:chOff x="4365646" y="1521907"/>
            <a:chExt cx="438463" cy="521970"/>
          </a:xfrm>
          <a:solidFill>
            <a:srgbClr val="A40000"/>
          </a:solidFill>
        </p:grpSpPr>
        <p:sp>
          <p:nvSpPr>
            <p:cNvPr id="16" name="圆角矩形 31"/>
            <p:cNvSpPr/>
            <p:nvPr/>
          </p:nvSpPr>
          <p:spPr>
            <a:xfrm>
              <a:off x="4397265" y="1522520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365646" y="1521907"/>
              <a:ext cx="438463" cy="5219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3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65897" y="833090"/>
            <a:ext cx="229870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</a:rPr>
              <a:t>Results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1D1C146-B576-4DF8-9454-F26BFB84E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54" y="1416397"/>
            <a:ext cx="8124333" cy="452275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80415" y="127000"/>
            <a:ext cx="5018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Experiments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75207" y="126594"/>
            <a:ext cx="605224" cy="521970"/>
            <a:chOff x="4365646" y="1521907"/>
            <a:chExt cx="438463" cy="521970"/>
          </a:xfrm>
          <a:solidFill>
            <a:srgbClr val="A40000"/>
          </a:solidFill>
        </p:grpSpPr>
        <p:sp>
          <p:nvSpPr>
            <p:cNvPr id="16" name="圆角矩形 31"/>
            <p:cNvSpPr/>
            <p:nvPr/>
          </p:nvSpPr>
          <p:spPr>
            <a:xfrm>
              <a:off x="4397265" y="1522520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365646" y="1521907"/>
              <a:ext cx="438463" cy="5219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3</a:t>
              </a: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8A56E7FB-87C9-4ABC-8F69-1CD421FE6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416" y="1509444"/>
            <a:ext cx="6211167" cy="383911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B20CFB04-AB4D-4147-B0AB-E75A80DC39AA}"/>
              </a:ext>
            </a:extLst>
          </p:cNvPr>
          <p:cNvSpPr/>
          <p:nvPr/>
        </p:nvSpPr>
        <p:spPr>
          <a:xfrm>
            <a:off x="57709" y="847948"/>
            <a:ext cx="2920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</a:rPr>
              <a:t>Cross-Domain Transfer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80415" y="127000"/>
            <a:ext cx="4652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sym typeface="+mn-ea"/>
              </a:rPr>
              <a:t>Experiments</a:t>
            </a:r>
            <a:endParaRPr lang="zh-CN" altLang="en-US" sz="3200" b="1" dirty="0">
              <a:solidFill>
                <a:schemeClr val="bg1"/>
              </a:solidFill>
              <a:sym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75207" y="126594"/>
            <a:ext cx="605224" cy="521970"/>
            <a:chOff x="4365646" y="1521907"/>
            <a:chExt cx="438463" cy="521970"/>
          </a:xfrm>
          <a:solidFill>
            <a:srgbClr val="A40000"/>
          </a:solidFill>
        </p:grpSpPr>
        <p:sp>
          <p:nvSpPr>
            <p:cNvPr id="16" name="圆角矩形 31"/>
            <p:cNvSpPr/>
            <p:nvPr/>
          </p:nvSpPr>
          <p:spPr>
            <a:xfrm>
              <a:off x="4397265" y="1522520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365646" y="1521907"/>
              <a:ext cx="438463" cy="5219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3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51619" y="853669"/>
            <a:ext cx="5930572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</a:rPr>
              <a:t>Semi-supervised Cooperative Learning</a:t>
            </a:r>
            <a:endParaRPr lang="zh-CN" altLang="en-US" sz="2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05F14A3-97F1-4F87-A3F8-30AAD93F2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364" y="1457554"/>
            <a:ext cx="5887272" cy="41915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80415" y="127000"/>
            <a:ext cx="4652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sym typeface="+mn-ea"/>
              </a:rPr>
              <a:t>Experiments</a:t>
            </a:r>
            <a:endParaRPr lang="zh-CN" altLang="en-US" sz="3200" b="1" dirty="0">
              <a:solidFill>
                <a:schemeClr val="bg1"/>
              </a:solidFill>
              <a:sym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75207" y="126594"/>
            <a:ext cx="605224" cy="521970"/>
            <a:chOff x="4365646" y="1521907"/>
            <a:chExt cx="438463" cy="521970"/>
          </a:xfrm>
          <a:solidFill>
            <a:srgbClr val="A40000"/>
          </a:solidFill>
        </p:grpSpPr>
        <p:sp>
          <p:nvSpPr>
            <p:cNvPr id="16" name="圆角矩形 31"/>
            <p:cNvSpPr/>
            <p:nvPr/>
          </p:nvSpPr>
          <p:spPr>
            <a:xfrm>
              <a:off x="4397265" y="1522520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365646" y="1521907"/>
              <a:ext cx="438463" cy="5219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3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09220" y="934085"/>
            <a:ext cx="416496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Analysis</a:t>
            </a:r>
            <a:endParaRPr lang="en-US" altLang="zh-CN" sz="2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5205383-2031-4623-B20D-E9FBFD8D3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445" y="1417397"/>
            <a:ext cx="5337479" cy="2231893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616C9251-F0D2-4529-BCCA-7F50DBDAB27E}"/>
              </a:ext>
            </a:extLst>
          </p:cNvPr>
          <p:cNvSpPr/>
          <p:nvPr/>
        </p:nvSpPr>
        <p:spPr>
          <a:xfrm>
            <a:off x="218852" y="3649290"/>
            <a:ext cx="4412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Ablation Study</a:t>
            </a:r>
            <a:endParaRPr lang="en-US" altLang="zh-CN" sz="2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1DB9BEA-60A2-4F08-80B5-6D0C5F17E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445" y="4049400"/>
            <a:ext cx="3800276" cy="21854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95065" y="2797175"/>
            <a:ext cx="5448935" cy="760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4350" b="1" dirty="0">
                <a:sym typeface="+mn-ea"/>
              </a:rPr>
              <a:t>Conclusion</a:t>
            </a:r>
            <a:endParaRPr lang="zh-CN" altLang="en-US" sz="4350" b="1" dirty="0">
              <a:sym typeface="+mn-ea"/>
            </a:endParaRPr>
          </a:p>
        </p:txBody>
      </p:sp>
      <p:sp>
        <p:nvSpPr>
          <p:cNvPr id="6" name="任意多边形 9"/>
          <p:cNvSpPr/>
          <p:nvPr/>
        </p:nvSpPr>
        <p:spPr>
          <a:xfrm>
            <a:off x="1931864" y="2227324"/>
            <a:ext cx="1678388" cy="1900238"/>
          </a:xfrm>
          <a:custGeom>
            <a:avLst/>
            <a:gdLst>
              <a:gd name="connsiteX0" fmla="*/ 0 w 2237850"/>
              <a:gd name="connsiteY0" fmla="*/ 0 h 2533650"/>
              <a:gd name="connsiteX1" fmla="*/ 2237850 w 2237850"/>
              <a:gd name="connsiteY1" fmla="*/ 0 h 2533650"/>
              <a:gd name="connsiteX2" fmla="*/ 2237850 w 2237850"/>
              <a:gd name="connsiteY2" fmla="*/ 666749 h 2533650"/>
              <a:gd name="connsiteX3" fmla="*/ 2148627 w 2237850"/>
              <a:gd name="connsiteY3" fmla="*/ 666749 h 2533650"/>
              <a:gd name="connsiteX4" fmla="*/ 2148627 w 2237850"/>
              <a:gd name="connsiteY4" fmla="*/ 89223 h 2533650"/>
              <a:gd name="connsiteX5" fmla="*/ 89223 w 2237850"/>
              <a:gd name="connsiteY5" fmla="*/ 89223 h 2533650"/>
              <a:gd name="connsiteX6" fmla="*/ 89223 w 2237850"/>
              <a:gd name="connsiteY6" fmla="*/ 2444427 h 2533650"/>
              <a:gd name="connsiteX7" fmla="*/ 2148627 w 2237850"/>
              <a:gd name="connsiteY7" fmla="*/ 2444427 h 2533650"/>
              <a:gd name="connsiteX8" fmla="*/ 2148627 w 2237850"/>
              <a:gd name="connsiteY8" fmla="*/ 1981136 h 2533650"/>
              <a:gd name="connsiteX9" fmla="*/ 2237850 w 2237850"/>
              <a:gd name="connsiteY9" fmla="*/ 1981136 h 2533650"/>
              <a:gd name="connsiteX10" fmla="*/ 2237850 w 2237850"/>
              <a:gd name="connsiteY10" fmla="*/ 2533650 h 2533650"/>
              <a:gd name="connsiteX11" fmla="*/ 0 w 2237850"/>
              <a:gd name="connsiteY11" fmla="*/ 2533650 h 2533650"/>
              <a:gd name="connsiteX12" fmla="*/ 0 w 2237850"/>
              <a:gd name="connsiteY12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7850" h="2533650">
                <a:moveTo>
                  <a:pt x="0" y="0"/>
                </a:moveTo>
                <a:lnTo>
                  <a:pt x="2237850" y="0"/>
                </a:lnTo>
                <a:lnTo>
                  <a:pt x="2237850" y="666749"/>
                </a:lnTo>
                <a:lnTo>
                  <a:pt x="2148627" y="666749"/>
                </a:lnTo>
                <a:lnTo>
                  <a:pt x="2148627" y="89223"/>
                </a:lnTo>
                <a:lnTo>
                  <a:pt x="89223" y="89223"/>
                </a:lnTo>
                <a:lnTo>
                  <a:pt x="89223" y="2444427"/>
                </a:lnTo>
                <a:lnTo>
                  <a:pt x="2148627" y="2444427"/>
                </a:lnTo>
                <a:lnTo>
                  <a:pt x="2148627" y="1981136"/>
                </a:lnTo>
                <a:lnTo>
                  <a:pt x="2237850" y="1981136"/>
                </a:lnTo>
                <a:lnTo>
                  <a:pt x="2237850" y="2533650"/>
                </a:lnTo>
                <a:lnTo>
                  <a:pt x="0" y="2533650"/>
                </a:lnTo>
                <a:lnTo>
                  <a:pt x="0" y="0"/>
                </a:lnTo>
                <a:close/>
              </a:path>
            </a:pathLst>
          </a:cu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60489" y="2199553"/>
            <a:ext cx="935438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450" dirty="0">
                <a:solidFill>
                  <a:srgbClr val="A40000"/>
                </a:solidFill>
                <a:latin typeface="Impact" panose="020B0806030902050204" pitchFamily="34" charset="0"/>
              </a:rPr>
              <a:t>4</a:t>
            </a:r>
            <a:endParaRPr lang="zh-CN" altLang="en-US" sz="12450" dirty="0">
              <a:solidFill>
                <a:srgbClr val="A4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618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80415" y="127000"/>
            <a:ext cx="4652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sym typeface="+mn-ea"/>
              </a:rPr>
              <a:t>Conclusion</a:t>
            </a:r>
            <a:endParaRPr lang="zh-CN" altLang="en-US" sz="3200" b="1" dirty="0">
              <a:solidFill>
                <a:schemeClr val="bg1"/>
              </a:solidFill>
              <a:sym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75207" y="126594"/>
            <a:ext cx="605224" cy="521970"/>
            <a:chOff x="4365646" y="1521907"/>
            <a:chExt cx="438463" cy="521970"/>
          </a:xfrm>
          <a:solidFill>
            <a:srgbClr val="A40000"/>
          </a:solidFill>
        </p:grpSpPr>
        <p:sp>
          <p:nvSpPr>
            <p:cNvPr id="16" name="圆角矩形 31"/>
            <p:cNvSpPr/>
            <p:nvPr/>
          </p:nvSpPr>
          <p:spPr>
            <a:xfrm>
              <a:off x="4397265" y="1522520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365646" y="1521907"/>
              <a:ext cx="438463" cy="5219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4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5BED42BB-A315-47AA-AED8-77EE3347680A}"/>
              </a:ext>
            </a:extLst>
          </p:cNvPr>
          <p:cNvSpPr txBox="1"/>
          <p:nvPr/>
        </p:nvSpPr>
        <p:spPr>
          <a:xfrm>
            <a:off x="342998" y="1976284"/>
            <a:ext cx="8458004" cy="27332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In this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paper,we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propose to improve the NER model’s accuracy by retrieving related contexts from a search engine as external contexts of the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inputs.To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improve the robustness of the models when no external contexts are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available,we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propose Cooperative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learning.Empirical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results show that our approach significantly outperforms the baseline models and previous state-of-the-art approaches on the datasets over 5 domains.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9144000" cy="68437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60232" y="1055951"/>
            <a:ext cx="2046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目录</a:t>
            </a:r>
            <a:endParaRPr lang="en-US" altLang="zh-CN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Content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526155" y="2267507"/>
            <a:ext cx="4229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ym typeface="+mn-ea"/>
              </a:rPr>
              <a:t>Introduction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526155" y="3241460"/>
            <a:ext cx="4432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ym typeface="+mn-ea"/>
              </a:rPr>
              <a:t>Method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3526155" y="4232826"/>
            <a:ext cx="5617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ym typeface="+mn-ea"/>
              </a:rPr>
              <a:t>Experiment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473862" y="2256280"/>
            <a:ext cx="626099" cy="533197"/>
            <a:chOff x="4365646" y="1521907"/>
            <a:chExt cx="438463" cy="523220"/>
          </a:xfrm>
          <a:solidFill>
            <a:srgbClr val="A40000"/>
          </a:solidFill>
        </p:grpSpPr>
        <p:sp>
          <p:nvSpPr>
            <p:cNvPr id="16" name="圆角矩形 31"/>
            <p:cNvSpPr/>
            <p:nvPr/>
          </p:nvSpPr>
          <p:spPr>
            <a:xfrm>
              <a:off x="4397265" y="1522520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365646" y="1521907"/>
              <a:ext cx="43846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519012" y="3248670"/>
            <a:ext cx="605224" cy="523220"/>
            <a:chOff x="4369704" y="2091276"/>
            <a:chExt cx="438463" cy="523220"/>
          </a:xfrm>
          <a:solidFill>
            <a:srgbClr val="A40000"/>
          </a:solidFill>
        </p:grpSpPr>
        <p:sp>
          <p:nvSpPr>
            <p:cNvPr id="19" name="圆角矩形 33"/>
            <p:cNvSpPr/>
            <p:nvPr/>
          </p:nvSpPr>
          <p:spPr>
            <a:xfrm>
              <a:off x="4397265" y="2091276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369704" y="2091276"/>
              <a:ext cx="43846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519012" y="4216872"/>
            <a:ext cx="605224" cy="523220"/>
            <a:chOff x="4365646" y="2663582"/>
            <a:chExt cx="438463" cy="523220"/>
          </a:xfrm>
          <a:solidFill>
            <a:srgbClr val="A40000"/>
          </a:solidFill>
        </p:grpSpPr>
        <p:sp>
          <p:nvSpPr>
            <p:cNvPr id="22" name="圆角矩形 35"/>
            <p:cNvSpPr/>
            <p:nvPr/>
          </p:nvSpPr>
          <p:spPr>
            <a:xfrm>
              <a:off x="4393206" y="2663583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365646" y="2663582"/>
              <a:ext cx="43846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BB9AAF6-4AF5-44FE-A9EE-2F7E1A4F8C66}"/>
              </a:ext>
            </a:extLst>
          </p:cNvPr>
          <p:cNvGrpSpPr/>
          <p:nvPr/>
        </p:nvGrpSpPr>
        <p:grpSpPr>
          <a:xfrm>
            <a:off x="2519012" y="5144092"/>
            <a:ext cx="605224" cy="523220"/>
            <a:chOff x="4365646" y="2663582"/>
            <a:chExt cx="438463" cy="523220"/>
          </a:xfrm>
          <a:solidFill>
            <a:srgbClr val="A40000"/>
          </a:solidFill>
        </p:grpSpPr>
        <p:sp>
          <p:nvSpPr>
            <p:cNvPr id="26" name="圆角矩形 35">
              <a:extLst>
                <a:ext uri="{FF2B5EF4-FFF2-40B4-BE49-F238E27FC236}">
                  <a16:creationId xmlns:a16="http://schemas.microsoft.com/office/drawing/2014/main" id="{FA4ABCBF-792A-4322-9D12-14B0211DD74E}"/>
                </a:ext>
              </a:extLst>
            </p:cNvPr>
            <p:cNvSpPr/>
            <p:nvPr/>
          </p:nvSpPr>
          <p:spPr>
            <a:xfrm>
              <a:off x="4393206" y="2663583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ECB8113-46DB-43D8-99C6-E0613EF1F1F5}"/>
                </a:ext>
              </a:extLst>
            </p:cNvPr>
            <p:cNvSpPr txBox="1"/>
            <p:nvPr/>
          </p:nvSpPr>
          <p:spPr>
            <a:xfrm>
              <a:off x="4365646" y="2663582"/>
              <a:ext cx="43846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304B687A-21BF-4F20-AF0D-DF4762AABF65}"/>
              </a:ext>
            </a:extLst>
          </p:cNvPr>
          <p:cNvSpPr txBox="1"/>
          <p:nvPr/>
        </p:nvSpPr>
        <p:spPr>
          <a:xfrm>
            <a:off x="3526154" y="5224192"/>
            <a:ext cx="5617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ym typeface="+mn-ea"/>
              </a:rPr>
              <a:t>Conclusion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3112135" y="2777490"/>
            <a:ext cx="6812915" cy="760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altLang="zh-CN" sz="4350" b="1" dirty="0">
                <a:sym typeface="+mn-ea"/>
              </a:rPr>
              <a:t>Introduction</a:t>
            </a:r>
          </a:p>
        </p:txBody>
      </p:sp>
      <p:sp>
        <p:nvSpPr>
          <p:cNvPr id="31" name="任意多边形 9"/>
          <p:cNvSpPr/>
          <p:nvPr/>
        </p:nvSpPr>
        <p:spPr>
          <a:xfrm>
            <a:off x="1562294" y="2207639"/>
            <a:ext cx="1678388" cy="1900238"/>
          </a:xfrm>
          <a:custGeom>
            <a:avLst/>
            <a:gdLst>
              <a:gd name="connsiteX0" fmla="*/ 0 w 2237850"/>
              <a:gd name="connsiteY0" fmla="*/ 0 h 2533650"/>
              <a:gd name="connsiteX1" fmla="*/ 2237850 w 2237850"/>
              <a:gd name="connsiteY1" fmla="*/ 0 h 2533650"/>
              <a:gd name="connsiteX2" fmla="*/ 2237850 w 2237850"/>
              <a:gd name="connsiteY2" fmla="*/ 666749 h 2533650"/>
              <a:gd name="connsiteX3" fmla="*/ 2148627 w 2237850"/>
              <a:gd name="connsiteY3" fmla="*/ 666749 h 2533650"/>
              <a:gd name="connsiteX4" fmla="*/ 2148627 w 2237850"/>
              <a:gd name="connsiteY4" fmla="*/ 89223 h 2533650"/>
              <a:gd name="connsiteX5" fmla="*/ 89223 w 2237850"/>
              <a:gd name="connsiteY5" fmla="*/ 89223 h 2533650"/>
              <a:gd name="connsiteX6" fmla="*/ 89223 w 2237850"/>
              <a:gd name="connsiteY6" fmla="*/ 2444427 h 2533650"/>
              <a:gd name="connsiteX7" fmla="*/ 2148627 w 2237850"/>
              <a:gd name="connsiteY7" fmla="*/ 2444427 h 2533650"/>
              <a:gd name="connsiteX8" fmla="*/ 2148627 w 2237850"/>
              <a:gd name="connsiteY8" fmla="*/ 1981136 h 2533650"/>
              <a:gd name="connsiteX9" fmla="*/ 2237850 w 2237850"/>
              <a:gd name="connsiteY9" fmla="*/ 1981136 h 2533650"/>
              <a:gd name="connsiteX10" fmla="*/ 2237850 w 2237850"/>
              <a:gd name="connsiteY10" fmla="*/ 2533650 h 2533650"/>
              <a:gd name="connsiteX11" fmla="*/ 0 w 2237850"/>
              <a:gd name="connsiteY11" fmla="*/ 2533650 h 2533650"/>
              <a:gd name="connsiteX12" fmla="*/ 0 w 2237850"/>
              <a:gd name="connsiteY12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7850" h="2533650">
                <a:moveTo>
                  <a:pt x="0" y="0"/>
                </a:moveTo>
                <a:lnTo>
                  <a:pt x="2237850" y="0"/>
                </a:lnTo>
                <a:lnTo>
                  <a:pt x="2237850" y="666749"/>
                </a:lnTo>
                <a:lnTo>
                  <a:pt x="2148627" y="666749"/>
                </a:lnTo>
                <a:lnTo>
                  <a:pt x="2148627" y="89223"/>
                </a:lnTo>
                <a:lnTo>
                  <a:pt x="89223" y="89223"/>
                </a:lnTo>
                <a:lnTo>
                  <a:pt x="89223" y="2444427"/>
                </a:lnTo>
                <a:lnTo>
                  <a:pt x="2148627" y="2444427"/>
                </a:lnTo>
                <a:lnTo>
                  <a:pt x="2148627" y="1981136"/>
                </a:lnTo>
                <a:lnTo>
                  <a:pt x="2237850" y="1981136"/>
                </a:lnTo>
                <a:lnTo>
                  <a:pt x="2237850" y="2533650"/>
                </a:lnTo>
                <a:lnTo>
                  <a:pt x="0" y="2533650"/>
                </a:lnTo>
                <a:lnTo>
                  <a:pt x="0" y="0"/>
                </a:lnTo>
                <a:close/>
              </a:path>
            </a:pathLst>
          </a:cu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990919" y="2179868"/>
            <a:ext cx="935438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450" dirty="0">
                <a:solidFill>
                  <a:srgbClr val="A40000"/>
                </a:solidFill>
                <a:latin typeface="Impact" panose="020B0806030902050204" pitchFamily="34" charset="0"/>
              </a:rPr>
              <a:t>1</a:t>
            </a:r>
            <a:endParaRPr lang="zh-CN" altLang="en-US" sz="12450" dirty="0">
              <a:solidFill>
                <a:srgbClr val="A40000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80415" y="127000"/>
            <a:ext cx="4889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Introduction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75207" y="126594"/>
            <a:ext cx="605224" cy="523220"/>
            <a:chOff x="4365646" y="1521907"/>
            <a:chExt cx="438463" cy="523220"/>
          </a:xfrm>
          <a:solidFill>
            <a:srgbClr val="A40000"/>
          </a:solidFill>
        </p:grpSpPr>
        <p:sp>
          <p:nvSpPr>
            <p:cNvPr id="16" name="圆角矩形 31"/>
            <p:cNvSpPr/>
            <p:nvPr/>
          </p:nvSpPr>
          <p:spPr>
            <a:xfrm>
              <a:off x="4397265" y="1522520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365646" y="1521907"/>
              <a:ext cx="43846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75259" y="1003935"/>
            <a:ext cx="26195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</a:rPr>
              <a:t>A motivating example</a:t>
            </a:r>
            <a:endParaRPr lang="zh-CN" altLang="en-US" sz="2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ABFCF33-4F33-43DE-AC96-1080CE647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127" y="1404045"/>
            <a:ext cx="6239746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19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80415" y="127000"/>
            <a:ext cx="4889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Introduction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75207" y="126594"/>
            <a:ext cx="605224" cy="523220"/>
            <a:chOff x="4365646" y="1521907"/>
            <a:chExt cx="438463" cy="523220"/>
          </a:xfrm>
          <a:solidFill>
            <a:srgbClr val="A40000"/>
          </a:solidFill>
        </p:grpSpPr>
        <p:sp>
          <p:nvSpPr>
            <p:cNvPr id="16" name="圆角矩形 31"/>
            <p:cNvSpPr/>
            <p:nvPr/>
          </p:nvSpPr>
          <p:spPr>
            <a:xfrm>
              <a:off x="4397265" y="1522520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365646" y="1521907"/>
              <a:ext cx="43846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08891" y="954567"/>
            <a:ext cx="4087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</a:rPr>
              <a:t>The contribution of this paper are: </a:t>
            </a:r>
            <a:endParaRPr lang="zh-CN" altLang="en-US" sz="2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47F1334-1CDC-49D2-8ECB-7A11127A8992}"/>
                  </a:ext>
                </a:extLst>
              </p:cNvPr>
              <p:cNvSpPr txBox="1"/>
              <p:nvPr/>
            </p:nvSpPr>
            <p:spPr>
              <a:xfrm>
                <a:off x="484975" y="1598679"/>
                <a:ext cx="8093086" cy="409342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sz="2000" dirty="0">
                    <a:latin typeface="Times New Roman Regular" panose="02020603050405020304" charset="0"/>
                    <a:cs typeface="Times New Roman Regular" panose="02020603050405020304" charset="0"/>
                    <a:sym typeface="+mn-ea"/>
                  </a:rPr>
                  <a:t>•  </a:t>
                </a:r>
                <a:r>
                  <a:rPr lang="en-US" altLang="zh-CN" sz="2000" dirty="0">
                    <a:latin typeface="Times New Roman Regular" panose="02020603050405020304" charset="0"/>
                    <a:cs typeface="Times New Roman Regular" panose="02020603050405020304" charset="0"/>
                    <a:sym typeface="+mn-ea"/>
                  </a:rPr>
                  <a:t>We propose a simple and straight-forward way to improve the contextual representation of an input sentence through retrieving related texts using a search </a:t>
                </a:r>
                <a:r>
                  <a:rPr lang="en-US" altLang="zh-CN" sz="2000" dirty="0" err="1">
                    <a:latin typeface="Times New Roman Regular" panose="02020603050405020304" charset="0"/>
                    <a:cs typeface="Times New Roman Regular" panose="02020603050405020304" charset="0"/>
                    <a:sym typeface="+mn-ea"/>
                  </a:rPr>
                  <a:t>engine.</a:t>
                </a:r>
                <a:r>
                  <a:rPr lang="en-US" sz="2000" dirty="0" err="1">
                    <a:latin typeface="Times New Roman Regular" panose="02020603050405020304" charset="0"/>
                    <a:cs typeface="Times New Roman Regular" panose="02020603050405020304" charset="0"/>
                    <a:sym typeface="+mn-ea"/>
                  </a:rPr>
                  <a:t>We</a:t>
                </a:r>
                <a:r>
                  <a:rPr lang="en-US" sz="2000" dirty="0">
                    <a:latin typeface="Times New Roman Regular" panose="02020603050405020304" charset="0"/>
                    <a:cs typeface="Times New Roman Regular" panose="02020603050405020304" charset="0"/>
                    <a:sym typeface="+mn-ea"/>
                  </a:rPr>
                  <a:t> take the retrieved texts together with the input sentence as a new retrieval-based view. </a:t>
                </a:r>
                <a:endParaRPr lang="en-US" altLang="zh-CN" sz="2000" dirty="0">
                  <a:latin typeface="Times New Roman Regular" panose="02020603050405020304" charset="0"/>
                  <a:cs typeface="Times New Roman Regular" panose="02020603050405020304" charset="0"/>
                  <a:sym typeface="+mn-ea"/>
                </a:endParaRPr>
              </a:p>
              <a:p>
                <a:endParaRPr lang="en-US" altLang="zh-CN" sz="2000" dirty="0">
                  <a:latin typeface="Times New Roman Regular" panose="02020603050405020304" charset="0"/>
                  <a:cs typeface="Times New Roman Regular" panose="02020603050405020304" charset="0"/>
                  <a:sym typeface="+mn-ea"/>
                </a:endParaRPr>
              </a:p>
              <a:p>
                <a:endParaRPr lang="en-US" altLang="zh-CN" sz="2000" dirty="0">
                  <a:latin typeface="Times New Roman Regular" panose="02020603050405020304" charset="0"/>
                  <a:cs typeface="Times New Roman Regular" panose="02020603050405020304" charset="0"/>
                </a:endParaRPr>
              </a:p>
              <a:p>
                <a:endParaRPr lang="en-US" altLang="zh-CN" sz="2000" dirty="0">
                  <a:latin typeface="Times New Roman Regular" panose="02020603050405020304" charset="0"/>
                  <a:cs typeface="Times New Roman Regular" panose="02020603050405020304" charset="0"/>
                </a:endParaRPr>
              </a:p>
              <a:p>
                <a:r>
                  <a:rPr lang="en-US" altLang="zh-CN" sz="2000" dirty="0">
                    <a:latin typeface="Times New Roman Regular" panose="02020603050405020304" charset="0"/>
                    <a:cs typeface="Times New Roman Regular" panose="02020603050405020304" charset="0"/>
                  </a:rPr>
                  <a:t>•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 Regular" panose="02020603050405020304" charset="0"/>
                    <a:cs typeface="Times New Roman Regular" panose="02020603050405020304" charset="0"/>
                  </a:rPr>
                  <a:t> </a:t>
                </a:r>
                <a:r>
                  <a:rPr lang="en-US" sz="2000" dirty="0">
                    <a:latin typeface="Times New Roman Regular" panose="02020603050405020304" charset="0"/>
                    <a:cs typeface="Times New Roman Regular" panose="02020603050405020304" charset="0"/>
                  </a:rPr>
                  <a:t>We propose Cooperative Learning to jointly improve the accuracy of both input views in a unified </a:t>
                </a:r>
                <a:r>
                  <a:rPr lang="en-US" sz="2000" dirty="0" err="1">
                    <a:latin typeface="Times New Roman Regular" panose="02020603050405020304" charset="0"/>
                    <a:cs typeface="Times New Roman Regular" panose="02020603050405020304" charset="0"/>
                  </a:rPr>
                  <a:t>model.We</a:t>
                </a:r>
                <a:r>
                  <a:rPr lang="en-US" sz="2000" dirty="0">
                    <a:latin typeface="Times New Roman Regular" panose="02020603050405020304" charset="0"/>
                    <a:cs typeface="Times New Roman Regular" panose="02020603050405020304" charset="0"/>
                  </a:rPr>
                  <a:t> propose two approaches in CL based on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sz="200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ar-AE" altLang="zh-CN" sz="2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 Regular" panose="02020603050405020304" charset="0"/>
                    <a:cs typeface="Times New Roman Regular" panose="02020603050405020304" charset="0"/>
                  </a:rPr>
                  <a:t>norm and KL divergence respectively.CL can utilize unlabeled data for further improvement.</a:t>
                </a:r>
              </a:p>
              <a:p>
                <a:endParaRPr lang="en-US" sz="2000" dirty="0">
                  <a:latin typeface="Times New Roman Regular" panose="02020603050405020304" charset="0"/>
                  <a:cs typeface="Times New Roman Regular" panose="02020603050405020304" charset="0"/>
                </a:endParaRPr>
              </a:p>
              <a:p>
                <a:endParaRPr sz="2000" dirty="0">
                  <a:solidFill>
                    <a:srgbClr val="FF0000"/>
                  </a:solidFill>
                  <a:latin typeface="Times New Roman Regular" panose="02020603050405020304" charset="0"/>
                  <a:cs typeface="Times New Roman Regular" panose="0202060305040502030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47F1334-1CDC-49D2-8ECB-7A11127A8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75" y="1598679"/>
                <a:ext cx="8093086" cy="4093428"/>
              </a:xfrm>
              <a:prstGeom prst="rect">
                <a:avLst/>
              </a:prstGeom>
              <a:blipFill>
                <a:blip r:embed="rId2"/>
                <a:stretch>
                  <a:fillRect l="-829" t="-744" r="-14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724275" y="2822575"/>
            <a:ext cx="5419725" cy="760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4350" b="1" dirty="0">
                <a:sym typeface="+mn-ea"/>
              </a:rPr>
              <a:t>Method</a:t>
            </a:r>
          </a:p>
        </p:txBody>
      </p:sp>
      <p:sp>
        <p:nvSpPr>
          <p:cNvPr id="9" name="任意多边形 9"/>
          <p:cNvSpPr/>
          <p:nvPr/>
        </p:nvSpPr>
        <p:spPr>
          <a:xfrm>
            <a:off x="1931864" y="2227324"/>
            <a:ext cx="1678388" cy="1900238"/>
          </a:xfrm>
          <a:custGeom>
            <a:avLst/>
            <a:gdLst>
              <a:gd name="connsiteX0" fmla="*/ 0 w 2237850"/>
              <a:gd name="connsiteY0" fmla="*/ 0 h 2533650"/>
              <a:gd name="connsiteX1" fmla="*/ 2237850 w 2237850"/>
              <a:gd name="connsiteY1" fmla="*/ 0 h 2533650"/>
              <a:gd name="connsiteX2" fmla="*/ 2237850 w 2237850"/>
              <a:gd name="connsiteY2" fmla="*/ 666749 h 2533650"/>
              <a:gd name="connsiteX3" fmla="*/ 2148627 w 2237850"/>
              <a:gd name="connsiteY3" fmla="*/ 666749 h 2533650"/>
              <a:gd name="connsiteX4" fmla="*/ 2148627 w 2237850"/>
              <a:gd name="connsiteY4" fmla="*/ 89223 h 2533650"/>
              <a:gd name="connsiteX5" fmla="*/ 89223 w 2237850"/>
              <a:gd name="connsiteY5" fmla="*/ 89223 h 2533650"/>
              <a:gd name="connsiteX6" fmla="*/ 89223 w 2237850"/>
              <a:gd name="connsiteY6" fmla="*/ 2444427 h 2533650"/>
              <a:gd name="connsiteX7" fmla="*/ 2148627 w 2237850"/>
              <a:gd name="connsiteY7" fmla="*/ 2444427 h 2533650"/>
              <a:gd name="connsiteX8" fmla="*/ 2148627 w 2237850"/>
              <a:gd name="connsiteY8" fmla="*/ 1981136 h 2533650"/>
              <a:gd name="connsiteX9" fmla="*/ 2237850 w 2237850"/>
              <a:gd name="connsiteY9" fmla="*/ 1981136 h 2533650"/>
              <a:gd name="connsiteX10" fmla="*/ 2237850 w 2237850"/>
              <a:gd name="connsiteY10" fmla="*/ 2533650 h 2533650"/>
              <a:gd name="connsiteX11" fmla="*/ 0 w 2237850"/>
              <a:gd name="connsiteY11" fmla="*/ 2533650 h 2533650"/>
              <a:gd name="connsiteX12" fmla="*/ 0 w 2237850"/>
              <a:gd name="connsiteY12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7850" h="2533650">
                <a:moveTo>
                  <a:pt x="0" y="0"/>
                </a:moveTo>
                <a:lnTo>
                  <a:pt x="2237850" y="0"/>
                </a:lnTo>
                <a:lnTo>
                  <a:pt x="2237850" y="666749"/>
                </a:lnTo>
                <a:lnTo>
                  <a:pt x="2148627" y="666749"/>
                </a:lnTo>
                <a:lnTo>
                  <a:pt x="2148627" y="89223"/>
                </a:lnTo>
                <a:lnTo>
                  <a:pt x="89223" y="89223"/>
                </a:lnTo>
                <a:lnTo>
                  <a:pt x="89223" y="2444427"/>
                </a:lnTo>
                <a:lnTo>
                  <a:pt x="2148627" y="2444427"/>
                </a:lnTo>
                <a:lnTo>
                  <a:pt x="2148627" y="1981136"/>
                </a:lnTo>
                <a:lnTo>
                  <a:pt x="2237850" y="1981136"/>
                </a:lnTo>
                <a:lnTo>
                  <a:pt x="2237850" y="2533650"/>
                </a:lnTo>
                <a:lnTo>
                  <a:pt x="0" y="2533650"/>
                </a:lnTo>
                <a:lnTo>
                  <a:pt x="0" y="0"/>
                </a:lnTo>
                <a:close/>
              </a:path>
            </a:pathLst>
          </a:cu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60489" y="2199553"/>
            <a:ext cx="935438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450" dirty="0">
                <a:solidFill>
                  <a:srgbClr val="A40000"/>
                </a:solidFill>
                <a:latin typeface="Impact" panose="020B0806030902050204" pitchFamily="34" charset="0"/>
              </a:rPr>
              <a:t>2</a:t>
            </a:r>
            <a:endParaRPr lang="zh-CN" altLang="en-US" sz="12450" dirty="0">
              <a:solidFill>
                <a:srgbClr val="A40000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80415" y="127000"/>
            <a:ext cx="4889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Method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75207" y="126594"/>
            <a:ext cx="605224" cy="523220"/>
            <a:chOff x="4365646" y="1521907"/>
            <a:chExt cx="438463" cy="523220"/>
          </a:xfrm>
          <a:solidFill>
            <a:srgbClr val="A40000"/>
          </a:solidFill>
        </p:grpSpPr>
        <p:sp>
          <p:nvSpPr>
            <p:cNvPr id="16" name="圆角矩形 31"/>
            <p:cNvSpPr/>
            <p:nvPr/>
          </p:nvSpPr>
          <p:spPr>
            <a:xfrm>
              <a:off x="4397265" y="1522520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365646" y="1521907"/>
              <a:ext cx="43846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75207" y="800167"/>
            <a:ext cx="70072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</a:rPr>
              <a:t>Framework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76B21FC-6A96-41A3-A8AD-F4D514E95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71" y="1349300"/>
            <a:ext cx="7241458" cy="49190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80415" y="127000"/>
            <a:ext cx="4889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Method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75207" y="126594"/>
            <a:ext cx="605224" cy="523220"/>
            <a:chOff x="4365646" y="1521907"/>
            <a:chExt cx="438463" cy="523220"/>
          </a:xfrm>
          <a:solidFill>
            <a:srgbClr val="A40000"/>
          </a:solidFill>
        </p:grpSpPr>
        <p:sp>
          <p:nvSpPr>
            <p:cNvPr id="16" name="圆角矩形 31"/>
            <p:cNvSpPr/>
            <p:nvPr/>
          </p:nvSpPr>
          <p:spPr>
            <a:xfrm>
              <a:off x="4397265" y="1522520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365646" y="1521907"/>
              <a:ext cx="43846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75207" y="800167"/>
            <a:ext cx="70072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</a:rPr>
              <a:t>Framework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5203D50-51B1-4BE9-A931-EAD572AB2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36" y="1198947"/>
            <a:ext cx="2500290" cy="442156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4997DFB-9894-4FD9-879F-935879C6160D}"/>
              </a:ext>
            </a:extLst>
          </p:cNvPr>
          <p:cNvSpPr txBox="1"/>
          <p:nvPr/>
        </p:nvSpPr>
        <p:spPr>
          <a:xfrm>
            <a:off x="3225165" y="1547670"/>
            <a:ext cx="4173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input sentence </a:t>
            </a:r>
            <a:r>
              <a:rPr lang="en-US" altLang="zh-C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DEB5D6B-0ECA-477A-8D10-C97604178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030" y="1623875"/>
            <a:ext cx="1086002" cy="2953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0828FF0-4E34-4246-9DDA-D4E59C01A4AA}"/>
                  </a:ext>
                </a:extLst>
              </p:cNvPr>
              <p:cNvSpPr txBox="1"/>
              <p:nvPr/>
            </p:nvSpPr>
            <p:spPr>
              <a:xfrm>
                <a:off x="3225165" y="2200986"/>
                <a:ext cx="41737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certain retrieved text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000" b="1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1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CN" sz="20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0828FF0-4E34-4246-9DDA-D4E59C01A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165" y="2200986"/>
                <a:ext cx="4173793" cy="400110"/>
              </a:xfrm>
              <a:prstGeom prst="rect">
                <a:avLst/>
              </a:prstGeom>
              <a:blipFill>
                <a:blip r:embed="rId4"/>
                <a:stretch>
                  <a:fillRect l="-1460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E5B9AC28-23CE-475B-B5DA-30E095B70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793" y="2263040"/>
            <a:ext cx="1152686" cy="2857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9406BAB-3FBB-446D-BBE4-DE22DC5816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1926" y="2828837"/>
            <a:ext cx="4201111" cy="7240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BED1D7B-88CD-4190-92A3-AC3FF7AF14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5535" y="3850599"/>
            <a:ext cx="1015140" cy="30454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8F152210-2B3A-4A00-B7DC-CC015CB24B8F}"/>
              </a:ext>
            </a:extLst>
          </p:cNvPr>
          <p:cNvSpPr txBox="1"/>
          <p:nvPr/>
        </p:nvSpPr>
        <p:spPr>
          <a:xfrm>
            <a:off x="3225165" y="3778610"/>
            <a:ext cx="4173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F1 scores: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53415D5-6EA5-434D-8C93-CFC5057E7D0C}"/>
              </a:ext>
            </a:extLst>
          </p:cNvPr>
          <p:cNvSpPr txBox="1"/>
          <p:nvPr/>
        </p:nvSpPr>
        <p:spPr>
          <a:xfrm>
            <a:off x="3225165" y="4503915"/>
            <a:ext cx="4173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concatenate l top-ranking texts: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FDF9E37-658F-4E09-A0C5-1E5928B396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9670" y="4608709"/>
            <a:ext cx="1105054" cy="2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97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80415" y="127000"/>
            <a:ext cx="5018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Method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75207" y="126594"/>
            <a:ext cx="605224" cy="521970"/>
            <a:chOff x="4365646" y="1521907"/>
            <a:chExt cx="438463" cy="521970"/>
          </a:xfrm>
          <a:solidFill>
            <a:srgbClr val="A40000"/>
          </a:solidFill>
        </p:grpSpPr>
        <p:sp>
          <p:nvSpPr>
            <p:cNvPr id="16" name="圆角矩形 31"/>
            <p:cNvSpPr/>
            <p:nvPr/>
          </p:nvSpPr>
          <p:spPr>
            <a:xfrm>
              <a:off x="4397265" y="1522520"/>
              <a:ext cx="393028" cy="3930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365646" y="1521907"/>
              <a:ext cx="438463" cy="5219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93180" y="995155"/>
            <a:ext cx="1978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</a:rPr>
              <a:t>NER Model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4AA1598-36BA-4FDB-849D-94D7ADC34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797" y="1395265"/>
            <a:ext cx="5018405" cy="43544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BDML_template</Template>
  <TotalTime>130</TotalTime>
  <Words>291</Words>
  <Application>Microsoft Office PowerPoint</Application>
  <PresentationFormat>全屏显示(4:3)</PresentationFormat>
  <Paragraphs>73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Times New Roman Regular</vt:lpstr>
      <vt:lpstr>Arial</vt:lpstr>
      <vt:lpstr>Calibri</vt:lpstr>
      <vt:lpstr>Calibri Light</vt:lpstr>
      <vt:lpstr>Cambria Math</vt:lpstr>
      <vt:lpstr>Impact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Naria Petrova</dc:creator>
  <cp:lastModifiedBy>胡 成杭</cp:lastModifiedBy>
  <cp:revision>285</cp:revision>
  <dcterms:created xsi:type="dcterms:W3CDTF">2018-12-28T03:18:00Z</dcterms:created>
  <dcterms:modified xsi:type="dcterms:W3CDTF">2021-12-10T04:26:48Z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ICV">
    <vt:lpwstr>058A8AEDB89D426B93E043BA55BABE07</vt:lpwstr>
  </property>
</Properties>
</file>